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8" r:id="rId2"/>
    <p:sldId id="263" r:id="rId3"/>
    <p:sldId id="261" r:id="rId4"/>
    <p:sldId id="259" r:id="rId5"/>
    <p:sldId id="260" r:id="rId6"/>
    <p:sldId id="269" r:id="rId7"/>
    <p:sldId id="270" r:id="rId8"/>
    <p:sldId id="277" r:id="rId9"/>
    <p:sldId id="271" r:id="rId10"/>
    <p:sldId id="272" r:id="rId11"/>
    <p:sldId id="273" r:id="rId12"/>
    <p:sldId id="274" r:id="rId13"/>
    <p:sldId id="275" r:id="rId14"/>
    <p:sldId id="276" r:id="rId15"/>
    <p:sldId id="281" r:id="rId16"/>
    <p:sldId id="278" r:id="rId17"/>
    <p:sldId id="279" r:id="rId18"/>
    <p:sldId id="28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autoAdjust="0"/>
    <p:restoredTop sz="94688" autoAdjust="0"/>
  </p:normalViewPr>
  <p:slideViewPr>
    <p:cSldViewPr>
      <p:cViewPr>
        <p:scale>
          <a:sx n="100" d="100"/>
          <a:sy n="100" d="100"/>
        </p:scale>
        <p:origin x="-284" y="5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2203"/>
    </p:cViewPr>
  </p:sorterViewPr>
  <p:notesViewPr>
    <p:cSldViewPr>
      <p:cViewPr varScale="1">
        <p:scale>
          <a:sx n="71" d="100"/>
          <a:sy n="71" d="100"/>
        </p:scale>
        <p:origin x="-3062"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13D27B6-5442-4C36-A724-6058C505391E}" type="datetimeFigureOut">
              <a:rPr lang="en-US" smtClean="0"/>
              <a:t>8/8/2017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748817A-A55C-44D3-9E0B-03B8F2DB15C9}" type="slidenum">
              <a:rPr lang="en-US" smtClean="0"/>
              <a:t>‹#›</a:t>
            </a:fld>
            <a:endParaRPr lang="en-US"/>
          </a:p>
        </p:txBody>
      </p:sp>
    </p:spTree>
    <p:extLst>
      <p:ext uri="{BB962C8B-B14F-4D97-AF65-F5344CB8AC3E}">
        <p14:creationId xmlns:p14="http://schemas.microsoft.com/office/powerpoint/2010/main" val="108855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0666DAD-E183-4FEC-BA83-3A39E014AB7E}" type="datetimeFigureOut">
              <a:rPr lang="en-CA" smtClean="0"/>
              <a:t>2017-08-08</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EDA138D-C581-4B79-AE16-CADFD703F268}" type="slidenum">
              <a:rPr lang="en-CA" smtClean="0"/>
              <a:t>‹#›</a:t>
            </a:fld>
            <a:endParaRPr lang="en-CA"/>
          </a:p>
        </p:txBody>
      </p:sp>
    </p:spTree>
    <p:extLst>
      <p:ext uri="{BB962C8B-B14F-4D97-AF65-F5344CB8AC3E}">
        <p14:creationId xmlns:p14="http://schemas.microsoft.com/office/powerpoint/2010/main" val="189722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Regional representation</a:t>
            </a:r>
          </a:p>
          <a:p>
            <a:r>
              <a:rPr lang="en-US" dirty="0"/>
              <a:t>Like</a:t>
            </a:r>
            <a:r>
              <a:rPr lang="en-US" baseline="0" dirty="0"/>
              <a:t> other committees, various agencies administer motor fuel tax</a:t>
            </a:r>
          </a:p>
          <a:p>
            <a:r>
              <a:rPr lang="en-US" baseline="0" dirty="0"/>
              <a:t>Vacancy—any attorney from member jurisdiction?</a:t>
            </a:r>
            <a:endParaRPr lang="en-US" dirty="0"/>
          </a:p>
        </p:txBody>
      </p:sp>
      <p:sp>
        <p:nvSpPr>
          <p:cNvPr id="4" name="Slide Number Placeholder 3"/>
          <p:cNvSpPr>
            <a:spLocks noGrp="1"/>
          </p:cNvSpPr>
          <p:nvPr>
            <p:ph type="sldNum" sz="quarter" idx="10"/>
          </p:nvPr>
        </p:nvSpPr>
        <p:spPr/>
        <p:txBody>
          <a:bodyPr/>
          <a:lstStyle/>
          <a:p>
            <a:fld id="{6C5E4A70-C34F-4D4B-B5A2-8038F0612FD8}" type="slidenum">
              <a:rPr lang="en-US" smtClean="0"/>
              <a:t>16</a:t>
            </a:fld>
            <a:endParaRPr lang="en-US"/>
          </a:p>
        </p:txBody>
      </p:sp>
    </p:spTree>
    <p:extLst>
      <p:ext uri="{BB962C8B-B14F-4D97-AF65-F5344CB8AC3E}">
        <p14:creationId xmlns:p14="http://schemas.microsoft.com/office/powerpoint/2010/main" val="221473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Caselaw</a:t>
            </a:r>
            <a:r>
              <a:rPr lang="en-US" baseline="0" dirty="0"/>
              <a:t> updates (track active cases), Ex.-Cougar Den—WA case held </a:t>
            </a:r>
            <a:r>
              <a:rPr lang="en-US" dirty="0"/>
              <a:t>that a tribal wholesale fuel distribution company is exempt from paying taxes on fuel brought to the Yakama Indian Reservation from Oregon under a treaty between the federal government and the tribe; July 26 appeal to US Sup Ct</a:t>
            </a:r>
            <a:endParaRPr lang="en-US" baseline="0" dirty="0"/>
          </a:p>
          <a:p>
            <a:r>
              <a:rPr lang="en-US" baseline="0" dirty="0"/>
              <a:t>regulatory or legislative changes (recent CA changes to </a:t>
            </a:r>
            <a:r>
              <a:rPr lang="en-US" baseline="0" dirty="0" err="1"/>
              <a:t>Bd</a:t>
            </a:r>
            <a:r>
              <a:rPr lang="en-US" baseline="0" dirty="0"/>
              <a:t> Equalization)</a:t>
            </a:r>
            <a:endParaRPr lang="en-US" dirty="0"/>
          </a:p>
        </p:txBody>
      </p:sp>
      <p:sp>
        <p:nvSpPr>
          <p:cNvPr id="4" name="Slide Number Placeholder 3"/>
          <p:cNvSpPr>
            <a:spLocks noGrp="1"/>
          </p:cNvSpPr>
          <p:nvPr>
            <p:ph type="sldNum" sz="quarter" idx="10"/>
          </p:nvPr>
        </p:nvSpPr>
        <p:spPr/>
        <p:txBody>
          <a:bodyPr/>
          <a:lstStyle/>
          <a:p>
            <a:fld id="{6C5E4A70-C34F-4D4B-B5A2-8038F0612FD8}" type="slidenum">
              <a:rPr lang="en-US" smtClean="0"/>
              <a:t>18</a:t>
            </a:fld>
            <a:endParaRPr lang="en-US"/>
          </a:p>
        </p:txBody>
      </p:sp>
    </p:spTree>
    <p:extLst>
      <p:ext uri="{BB962C8B-B14F-4D97-AF65-F5344CB8AC3E}">
        <p14:creationId xmlns:p14="http://schemas.microsoft.com/office/powerpoint/2010/main" val="2226664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r>
              <a:rPr lang="en-US" dirty="0">
                <a:solidFill>
                  <a:prstClr val="black">
                    <a:tint val="75000"/>
                  </a:prstClr>
                </a:solidFill>
              </a:rPr>
              <a:t>August 9-10	</a:t>
            </a:r>
          </a:p>
        </p:txBody>
      </p:sp>
      <p:sp>
        <p:nvSpPr>
          <p:cNvPr id="1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a:solidFill>
                  <a:prstClr val="black">
                    <a:tint val="75000"/>
                  </a:prstClr>
                </a:solidFill>
              </a:rPr>
              <a:t>2017 Annual Business Meeting</a:t>
            </a:r>
          </a:p>
        </p:txBody>
      </p:sp>
      <p:sp>
        <p:nvSpPr>
          <p:cNvPr id="15"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a:latin typeface="Arial" charset="0"/>
              </a:rPr>
              <a:t>Chandler, Arizona</a:t>
            </a:r>
          </a:p>
        </p:txBody>
      </p:sp>
    </p:spTree>
    <p:extLst>
      <p:ext uri="{BB962C8B-B14F-4D97-AF65-F5344CB8AC3E}">
        <p14:creationId xmlns:p14="http://schemas.microsoft.com/office/powerpoint/2010/main" val="368523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Slide Number Placeholder 5"/>
          <p:cNvSpPr txBox="1">
            <a:spLocks/>
          </p:cNvSpPr>
          <p:nvPr/>
        </p:nvSpPr>
        <p:spPr>
          <a:xfrm>
            <a:off x="6019800" y="6110287"/>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endParaRPr lang="en-US" altLang="en-US" dirty="0"/>
          </a:p>
        </p:txBody>
      </p:sp>
      <p:sp>
        <p:nvSpPr>
          <p:cNvPr id="9" name="TextBox 8"/>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2017 Annual Business Meeting</a:t>
            </a:r>
            <a:endParaRPr lang="en-US" altLang="en-US" dirty="0">
              <a:solidFill>
                <a:schemeClr val="tx1"/>
              </a:solidFill>
            </a:endParaRPr>
          </a:p>
        </p:txBody>
      </p:sp>
      <p:sp>
        <p:nvSpPr>
          <p:cNvPr id="13"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 9-10</a:t>
            </a:r>
          </a:p>
        </p:txBody>
      </p:sp>
      <p:sp>
        <p:nvSpPr>
          <p:cNvPr id="14"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Chandler, Arizona</a:t>
            </a:r>
          </a:p>
        </p:txBody>
      </p:sp>
      <p:sp>
        <p:nvSpPr>
          <p:cNvPr id="3" name="Content Placeholder 2"/>
          <p:cNvSpPr>
            <a:spLocks noGrp="1"/>
          </p:cNvSpPr>
          <p:nvPr>
            <p:ph idx="1"/>
          </p:nvPr>
        </p:nvSpPr>
        <p:spPr>
          <a:xfrm>
            <a:off x="455295" y="1965324"/>
            <a:ext cx="8229600" cy="4144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9"/>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03520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2017 Annual Business Meeting</a:t>
            </a:r>
            <a:endParaRPr lang="en-US" altLang="en-US" dirty="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 9-10</a:t>
            </a: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Chandler, Arizona</a:t>
            </a:r>
          </a:p>
        </p:txBody>
      </p:sp>
    </p:spTree>
    <p:extLst>
      <p:ext uri="{BB962C8B-B14F-4D97-AF65-F5344CB8AC3E}">
        <p14:creationId xmlns:p14="http://schemas.microsoft.com/office/powerpoint/2010/main" val="303589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2017 Annual Business Meeting</a:t>
            </a:r>
            <a:endParaRPr lang="en-US" altLang="en-US" dirty="0">
              <a:solidFill>
                <a:schemeClr val="tx1"/>
              </a:solidFill>
            </a:endParaRPr>
          </a:p>
        </p:txBody>
      </p:sp>
      <p:sp>
        <p:nvSpPr>
          <p:cNvPr id="12"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 9-10</a:t>
            </a:r>
          </a:p>
        </p:txBody>
      </p:sp>
      <p:sp>
        <p:nvSpPr>
          <p:cNvPr id="13"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Chandler, Arizona</a:t>
            </a:r>
          </a:p>
        </p:txBody>
      </p:sp>
    </p:spTree>
    <p:extLst>
      <p:ext uri="{BB962C8B-B14F-4D97-AF65-F5344CB8AC3E}">
        <p14:creationId xmlns:p14="http://schemas.microsoft.com/office/powerpoint/2010/main" val="359169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2017 Annual Business Meeting</a:t>
            </a:r>
            <a:endParaRPr lang="en-US" altLang="en-US" dirty="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 9-10</a:t>
            </a: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Chandler, Arizona</a:t>
            </a:r>
          </a:p>
        </p:txBody>
      </p:sp>
    </p:spTree>
    <p:extLst>
      <p:ext uri="{BB962C8B-B14F-4D97-AF65-F5344CB8AC3E}">
        <p14:creationId xmlns:p14="http://schemas.microsoft.com/office/powerpoint/2010/main" val="358426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extBox 7"/>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2017 Annual Business Meeting</a:t>
            </a:r>
            <a:endParaRPr lang="en-US" altLang="en-US" dirty="0">
              <a:solidFill>
                <a:schemeClr val="tx1"/>
              </a:solidFill>
            </a:endParaRPr>
          </a:p>
        </p:txBody>
      </p:sp>
      <p:sp>
        <p:nvSpPr>
          <p:cNvPr id="9"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 9-10</a:t>
            </a:r>
          </a:p>
        </p:txBody>
      </p:sp>
      <p:sp>
        <p:nvSpPr>
          <p:cNvPr id="10"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Chandler, Arizona</a:t>
            </a:r>
          </a:p>
        </p:txBody>
      </p:sp>
    </p:spTree>
    <p:extLst>
      <p:ext uri="{BB962C8B-B14F-4D97-AF65-F5344CB8AC3E}">
        <p14:creationId xmlns:p14="http://schemas.microsoft.com/office/powerpoint/2010/main" val="235827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15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lumMod val="95000"/>
          </a:schemeClr>
        </a:solidFill>
        <a:effectLst/>
      </p:bgPr>
    </p:bg>
    <p:spTree>
      <p:nvGrpSpPr>
        <p:cNvPr id="1" name=""/>
        <p:cNvGrpSpPr/>
        <p:nvPr/>
      </p:nvGrpSpPr>
      <p:grpSpPr>
        <a:xfrm>
          <a:off x="0" y="0"/>
          <a:ext cx="0" cy="0"/>
          <a:chOff x="0" y="0"/>
          <a:chExt cx="0" cy="0"/>
        </a:xfrm>
      </p:grpSpPr>
      <p:sp>
        <p:nvSpPr>
          <p:cNvPr id="2051" name="Text Placeholder 2"/>
          <p:cNvSpPr>
            <a:spLocks noGrp="1"/>
          </p:cNvSpPr>
          <p:nvPr>
            <p:ph type="body" idx="1"/>
          </p:nvPr>
        </p:nvSpPr>
        <p:spPr bwMode="auto">
          <a:xfrm>
            <a:off x="457200" y="2094549"/>
            <a:ext cx="8229600" cy="4001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r>
              <a:rPr lang="en-US" dirty="0">
                <a:solidFill>
                  <a:prstClr val="black">
                    <a:tint val="75000"/>
                  </a:prstClr>
                </a:solidFill>
              </a:rPr>
              <a:t>August 9-10	</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a:solidFill>
                  <a:prstClr val="black">
                    <a:tint val="75000"/>
                  </a:prstClr>
                </a:solidFill>
              </a:rPr>
              <a:t>2017 Annual Business Meeting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a:latin typeface="Arial" charset="0"/>
              </a:rPr>
              <a:t>Chandler, Arizona</a:t>
            </a:r>
          </a:p>
        </p:txBody>
      </p:sp>
      <p:pic>
        <p:nvPicPr>
          <p:cNvPr id="10" name="Picture 2"/>
          <p:cNvPicPr>
            <a:picLocks noChangeAspect="1" noChangeArrowheads="1"/>
          </p:cNvPicPr>
          <p:nvPr userDrawn="1"/>
        </p:nvPicPr>
        <p:blipFill>
          <a:blip r:embed="rId9" cstate="print">
            <a:extLst>
              <a:ext uri="{BEBA8EAE-BF5A-486C-A8C5-ECC9F3942E4B}">
                <a14:imgProps xmlns:a14="http://schemas.microsoft.com/office/drawing/2010/main">
                  <a14:imgLayer r:embed="rId10">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480" y="22861"/>
            <a:ext cx="1767708" cy="1501140"/>
          </a:xfrm>
          <a:prstGeom prst="rect">
            <a:avLst/>
          </a:prstGeom>
          <a:solidFill>
            <a:schemeClr val="bg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pic>
    </p:spTree>
    <p:extLst>
      <p:ext uri="{BB962C8B-B14F-4D97-AF65-F5344CB8AC3E}">
        <p14:creationId xmlns:p14="http://schemas.microsoft.com/office/powerpoint/2010/main" val="2138258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70" r:id="rId7"/>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lgn="ctr">
              <a:spcBef>
                <a:spcPct val="20000"/>
              </a:spcBef>
            </a:pPr>
            <a:r>
              <a:rPr lang="en-US" sz="2400" cap="none" dirty="0">
                <a:solidFill>
                  <a:prstClr val="black">
                    <a:tint val="75000"/>
                  </a:prstClr>
                </a:solidFill>
                <a:ea typeface="+mn-ea"/>
                <a:cs typeface="+mn-cs"/>
              </a:rPr>
              <a:t>Presented by Ron Hester, CAC Chair</a:t>
            </a:r>
            <a:r>
              <a:rPr lang="en-CA" sz="2400" cap="none" dirty="0">
                <a:solidFill>
                  <a:prstClr val="black">
                    <a:tint val="75000"/>
                  </a:prstClr>
                </a:solidFill>
                <a:ea typeface="+mn-ea"/>
                <a:cs typeface="+mn-cs"/>
              </a:rPr>
              <a:t/>
            </a:r>
            <a:br>
              <a:rPr lang="en-CA" sz="2400" cap="none" dirty="0">
                <a:solidFill>
                  <a:prstClr val="black">
                    <a:tint val="75000"/>
                  </a:prstClr>
                </a:solidFill>
                <a:ea typeface="+mn-ea"/>
                <a:cs typeface="+mn-cs"/>
              </a:rPr>
            </a:br>
            <a:endParaRPr lang="en-CA" dirty="0"/>
          </a:p>
        </p:txBody>
      </p:sp>
      <p:sp>
        <p:nvSpPr>
          <p:cNvPr id="4" name="Subtitle 3"/>
          <p:cNvSpPr>
            <a:spLocks noGrp="1"/>
          </p:cNvSpPr>
          <p:nvPr>
            <p:ph type="body" idx="1"/>
          </p:nvPr>
        </p:nvSpPr>
        <p:spPr>
          <a:xfrm>
            <a:off x="722313" y="2286000"/>
            <a:ext cx="7772400" cy="2120901"/>
          </a:xfrm>
        </p:spPr>
        <p:txBody>
          <a:bodyPr/>
          <a:lstStyle/>
          <a:p>
            <a:pPr algn="ctr"/>
            <a:r>
              <a:rPr lang="en-US" sz="3600" b="1" dirty="0"/>
              <a:t>IFTA Clearinghouse Advisory Committee (CAC) Update</a:t>
            </a:r>
          </a:p>
        </p:txBody>
      </p:sp>
    </p:spTree>
    <p:extLst>
      <p:ext uri="{BB962C8B-B14F-4D97-AF65-F5344CB8AC3E}">
        <p14:creationId xmlns:p14="http://schemas.microsoft.com/office/powerpoint/2010/main" val="1287312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8A77B01-699C-49CF-B90B-C7BAE50BCB40}"/>
              </a:ext>
            </a:extLst>
          </p:cNvPr>
          <p:cNvSpPr>
            <a:spLocks noGrp="1"/>
          </p:cNvSpPr>
          <p:nvPr>
            <p:ph idx="1"/>
          </p:nvPr>
        </p:nvSpPr>
        <p:spPr/>
        <p:txBody>
          <a:bodyPr/>
          <a:lstStyle/>
          <a:p>
            <a:r>
              <a:rPr lang="en-US" sz="2800" dirty="0"/>
              <a:t>The AC is established by the IFTA Articles of Agreement pursuant to Article R1810.200.020.</a:t>
            </a:r>
          </a:p>
          <a:p>
            <a:r>
              <a:rPr lang="en-US" sz="2800" dirty="0"/>
              <a:t> The purpose of the AC is to review and maintain the IFTA Audit Manual, and to complete other responsibilities assigned to it by the International Fuel Tax Association, Inc. (IFTA, Inc.) Board of Trustees (Board).</a:t>
            </a:r>
          </a:p>
        </p:txBody>
      </p:sp>
      <p:sp>
        <p:nvSpPr>
          <p:cNvPr id="3" name="Title 2">
            <a:extLst>
              <a:ext uri="{FF2B5EF4-FFF2-40B4-BE49-F238E27FC236}">
                <a16:creationId xmlns:a16="http://schemas.microsoft.com/office/drawing/2014/main" xmlns="" id="{03B8580F-4DE3-4C75-9ACC-CE0ABCD21869}"/>
              </a:ext>
            </a:extLst>
          </p:cNvPr>
          <p:cNvSpPr>
            <a:spLocks noGrp="1"/>
          </p:cNvSpPr>
          <p:nvPr>
            <p:ph type="title"/>
          </p:nvPr>
        </p:nvSpPr>
        <p:spPr/>
        <p:txBody>
          <a:bodyPr/>
          <a:lstStyle/>
          <a:p>
            <a:r>
              <a:rPr lang="en-US" sz="3600" b="1" dirty="0"/>
              <a:t>AUTHORITY AND PURPOSE: </a:t>
            </a:r>
            <a:endParaRPr lang="en-US" sz="3600" dirty="0"/>
          </a:p>
        </p:txBody>
      </p:sp>
    </p:spTree>
    <p:extLst>
      <p:ext uri="{BB962C8B-B14F-4D97-AF65-F5344CB8AC3E}">
        <p14:creationId xmlns:p14="http://schemas.microsoft.com/office/powerpoint/2010/main" val="3476679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DC490AE-0BED-4B56-8F81-312C04611DE6}"/>
              </a:ext>
            </a:extLst>
          </p:cNvPr>
          <p:cNvSpPr>
            <a:spLocks noGrp="1"/>
          </p:cNvSpPr>
          <p:nvPr>
            <p:ph idx="1"/>
          </p:nvPr>
        </p:nvSpPr>
        <p:spPr/>
        <p:txBody>
          <a:bodyPr/>
          <a:lstStyle/>
          <a:p>
            <a:pPr marL="0" indent="0">
              <a:buNone/>
            </a:pPr>
            <a:r>
              <a:rPr lang="en-US" sz="1600" b="1" dirty="0"/>
              <a:t>A. </a:t>
            </a:r>
            <a:r>
              <a:rPr lang="en-US" sz="1600" dirty="0"/>
              <a:t>advising the IFTA membership regarding audit matters,</a:t>
            </a:r>
          </a:p>
          <a:p>
            <a:pPr marL="0" indent="0">
              <a:buNone/>
            </a:pPr>
            <a:r>
              <a:rPr lang="en-US" sz="1600" b="1" dirty="0"/>
              <a:t>B. </a:t>
            </a:r>
            <a:r>
              <a:rPr lang="en-US" sz="1600" dirty="0"/>
              <a:t>in the discharge of its responsibilities, seeking input from other committees formed</a:t>
            </a:r>
          </a:p>
          <a:p>
            <a:r>
              <a:rPr lang="en-US" sz="1600" dirty="0"/>
              <a:t>pursuant to the IFTA,</a:t>
            </a:r>
          </a:p>
          <a:p>
            <a:pPr marL="0" indent="0">
              <a:buNone/>
            </a:pPr>
            <a:r>
              <a:rPr lang="en-US" sz="1600" b="1" dirty="0"/>
              <a:t>C. </a:t>
            </a:r>
            <a:r>
              <a:rPr lang="en-US" sz="1600" dirty="0"/>
              <a:t>planning and conducting an annual audit workshop;</a:t>
            </a:r>
          </a:p>
          <a:p>
            <a:pPr marL="0" indent="0">
              <a:buNone/>
            </a:pPr>
            <a:r>
              <a:rPr lang="en-US" sz="1600" b="1" dirty="0"/>
              <a:t>D. </a:t>
            </a:r>
            <a:r>
              <a:rPr lang="en-US" sz="1600" dirty="0"/>
              <a:t>reviewing and commenting on ballot proposals,</a:t>
            </a:r>
          </a:p>
          <a:p>
            <a:pPr marL="0" indent="0">
              <a:buNone/>
            </a:pPr>
            <a:r>
              <a:rPr lang="en-US" sz="1600" b="1" dirty="0"/>
              <a:t>E. </a:t>
            </a:r>
            <a:r>
              <a:rPr lang="en-US" sz="1600" dirty="0"/>
              <a:t>reviewing and preparing responses for consensus board interpretation drafts referred to</a:t>
            </a:r>
          </a:p>
          <a:p>
            <a:r>
              <a:rPr lang="en-US" sz="1600" dirty="0"/>
              <a:t>it by the Board,</a:t>
            </a:r>
          </a:p>
          <a:p>
            <a:pPr marL="0" indent="0">
              <a:buNone/>
            </a:pPr>
            <a:r>
              <a:rPr lang="en-US" sz="1600" b="1" dirty="0"/>
              <a:t>F. </a:t>
            </a:r>
            <a:r>
              <a:rPr lang="en-US" sz="1600" dirty="0"/>
              <a:t>developing ballot proposals and Board interpretation requests,</a:t>
            </a:r>
          </a:p>
          <a:p>
            <a:pPr marL="0" indent="0">
              <a:buNone/>
            </a:pPr>
            <a:r>
              <a:rPr lang="en-US" sz="1600" b="1" dirty="0"/>
              <a:t>G</a:t>
            </a:r>
            <a:r>
              <a:rPr lang="en-US" sz="1600" dirty="0"/>
              <a:t>. maintaining a committee member rotation chart,</a:t>
            </a:r>
          </a:p>
          <a:p>
            <a:pPr marL="0" indent="0">
              <a:buNone/>
            </a:pPr>
            <a:r>
              <a:rPr lang="en-US" sz="1600" b="1" dirty="0"/>
              <a:t>H</a:t>
            </a:r>
            <a:r>
              <a:rPr lang="en-US" sz="1600" dirty="0"/>
              <a:t>. recruiting members and maintaining a list of potential committee members,</a:t>
            </a:r>
          </a:p>
          <a:p>
            <a:pPr marL="0" indent="0">
              <a:buNone/>
            </a:pPr>
            <a:r>
              <a:rPr lang="en-US" sz="1600" b="1" dirty="0"/>
              <a:t>I</a:t>
            </a:r>
            <a:r>
              <a:rPr lang="en-US" sz="1600" dirty="0"/>
              <a:t>. making recommendations to the Board to fill committee vacancies,</a:t>
            </a:r>
          </a:p>
          <a:p>
            <a:pPr marL="0" indent="0">
              <a:buNone/>
            </a:pPr>
            <a:r>
              <a:rPr lang="en-US" sz="1600" b="1" dirty="0"/>
              <a:t>J. </a:t>
            </a:r>
            <a:r>
              <a:rPr lang="en-US" sz="1600" dirty="0"/>
              <a:t>maintaining the IFTA Best Practices Audit Guide, and</a:t>
            </a:r>
          </a:p>
          <a:p>
            <a:pPr marL="0" indent="0">
              <a:buNone/>
            </a:pPr>
            <a:r>
              <a:rPr lang="en-US" sz="1600" b="1" dirty="0"/>
              <a:t>K. </a:t>
            </a:r>
            <a:r>
              <a:rPr lang="en-US" sz="1600" dirty="0"/>
              <a:t>maintaining a New Member Guide.</a:t>
            </a:r>
          </a:p>
        </p:txBody>
      </p:sp>
      <p:sp>
        <p:nvSpPr>
          <p:cNvPr id="3" name="Title 2">
            <a:extLst>
              <a:ext uri="{FF2B5EF4-FFF2-40B4-BE49-F238E27FC236}">
                <a16:creationId xmlns:a16="http://schemas.microsoft.com/office/drawing/2014/main" xmlns="" id="{5536FEC6-75AD-497E-9F62-66668FAC1677}"/>
              </a:ext>
            </a:extLst>
          </p:cNvPr>
          <p:cNvSpPr>
            <a:spLocks noGrp="1"/>
          </p:cNvSpPr>
          <p:nvPr>
            <p:ph type="title"/>
          </p:nvPr>
        </p:nvSpPr>
        <p:spPr/>
        <p:txBody>
          <a:bodyPr/>
          <a:lstStyle/>
          <a:p>
            <a:r>
              <a:rPr lang="en-US" sz="3200" b="1" dirty="0"/>
              <a:t>COMMITTEE RESPONSIBILITIES:</a:t>
            </a:r>
            <a:endParaRPr lang="en-US" sz="3200" dirty="0"/>
          </a:p>
        </p:txBody>
      </p:sp>
    </p:spTree>
    <p:extLst>
      <p:ext uri="{BB962C8B-B14F-4D97-AF65-F5344CB8AC3E}">
        <p14:creationId xmlns:p14="http://schemas.microsoft.com/office/powerpoint/2010/main" val="1461263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6FEF7D92-B370-409B-8553-997CC232043D}"/>
              </a:ext>
            </a:extLst>
          </p:cNvPr>
          <p:cNvSpPr>
            <a:spLocks noGrp="1"/>
          </p:cNvSpPr>
          <p:nvPr>
            <p:ph idx="1"/>
          </p:nvPr>
        </p:nvSpPr>
        <p:spPr/>
        <p:txBody>
          <a:bodyPr/>
          <a:lstStyle/>
          <a:p>
            <a:r>
              <a:rPr lang="en-US" dirty="0"/>
              <a:t>BALLOT 3 – EFFECTIVE JANUARY 1, 2017  LANGUAGE CHANGES</a:t>
            </a:r>
          </a:p>
          <a:p>
            <a:r>
              <a:rPr lang="en-US" dirty="0"/>
              <a:t>BALLOT 4 – EFFECTIVE JULY 1, 2017              IFTA AUDIT COUNTS</a:t>
            </a:r>
          </a:p>
          <a:p>
            <a:endParaRPr lang="en-US" dirty="0"/>
          </a:p>
        </p:txBody>
      </p:sp>
      <p:sp>
        <p:nvSpPr>
          <p:cNvPr id="3" name="Title 2">
            <a:extLst>
              <a:ext uri="{FF2B5EF4-FFF2-40B4-BE49-F238E27FC236}">
                <a16:creationId xmlns:a16="http://schemas.microsoft.com/office/drawing/2014/main" xmlns="" id="{6295CF48-BC84-464A-85D4-5D214429A3D6}"/>
              </a:ext>
            </a:extLst>
          </p:cNvPr>
          <p:cNvSpPr>
            <a:spLocks noGrp="1"/>
          </p:cNvSpPr>
          <p:nvPr>
            <p:ph type="title"/>
          </p:nvPr>
        </p:nvSpPr>
        <p:spPr/>
        <p:txBody>
          <a:bodyPr/>
          <a:lstStyle/>
          <a:p>
            <a:r>
              <a:rPr lang="en-US" b="1" dirty="0"/>
              <a:t>BALLOT REMINDER</a:t>
            </a:r>
          </a:p>
        </p:txBody>
      </p:sp>
    </p:spTree>
    <p:extLst>
      <p:ext uri="{BB962C8B-B14F-4D97-AF65-F5344CB8AC3E}">
        <p14:creationId xmlns:p14="http://schemas.microsoft.com/office/powerpoint/2010/main" val="378779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1D2F46B-EA7B-470F-BC2D-952209BC2AD7}"/>
              </a:ext>
            </a:extLst>
          </p:cNvPr>
          <p:cNvSpPr>
            <a:spLocks noGrp="1"/>
          </p:cNvSpPr>
          <p:nvPr>
            <p:ph idx="1"/>
          </p:nvPr>
        </p:nvSpPr>
        <p:spPr/>
        <p:txBody>
          <a:bodyPr/>
          <a:lstStyle/>
          <a:p>
            <a:r>
              <a:rPr lang="en-US" dirty="0"/>
              <a:t>AC is currently working on the update to this guide</a:t>
            </a:r>
          </a:p>
          <a:p>
            <a:r>
              <a:rPr lang="en-US" dirty="0"/>
              <a:t>Incorporation of the new ballot language and technological advances.</a:t>
            </a:r>
          </a:p>
          <a:p>
            <a:r>
              <a:rPr lang="en-US" dirty="0"/>
              <a:t>Appendices Section with examples for guidance.</a:t>
            </a:r>
          </a:p>
        </p:txBody>
      </p:sp>
      <p:sp>
        <p:nvSpPr>
          <p:cNvPr id="3" name="Title 2">
            <a:extLst>
              <a:ext uri="{FF2B5EF4-FFF2-40B4-BE49-F238E27FC236}">
                <a16:creationId xmlns:a16="http://schemas.microsoft.com/office/drawing/2014/main" xmlns="" id="{35884014-5B25-447D-A1F3-F6CD53444D30}"/>
              </a:ext>
            </a:extLst>
          </p:cNvPr>
          <p:cNvSpPr>
            <a:spLocks noGrp="1"/>
          </p:cNvSpPr>
          <p:nvPr>
            <p:ph type="title"/>
          </p:nvPr>
        </p:nvSpPr>
        <p:spPr/>
        <p:txBody>
          <a:bodyPr/>
          <a:lstStyle/>
          <a:p>
            <a:r>
              <a:rPr lang="en-US" b="1" dirty="0"/>
              <a:t>BEST PRACTICES GUIDE</a:t>
            </a:r>
          </a:p>
        </p:txBody>
      </p:sp>
    </p:spTree>
    <p:extLst>
      <p:ext uri="{BB962C8B-B14F-4D97-AF65-F5344CB8AC3E}">
        <p14:creationId xmlns:p14="http://schemas.microsoft.com/office/powerpoint/2010/main" val="3479146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377F7741-0882-46EB-BCFB-1A81D9D1F8AC}"/>
              </a:ext>
            </a:extLst>
          </p:cNvPr>
          <p:cNvSpPr>
            <a:spLocks noGrp="1"/>
          </p:cNvSpPr>
          <p:nvPr>
            <p:ph idx="1"/>
          </p:nvPr>
        </p:nvSpPr>
        <p:spPr/>
        <p:txBody>
          <a:bodyPr/>
          <a:lstStyle/>
          <a:p>
            <a:r>
              <a:rPr lang="en-US" sz="2400" dirty="0"/>
              <a:t>The IFTA / IRP Audit Workshop provides a variety of educational and networking opportunities created with IFTA and IRP auditors in mind. Each year attendees participate in "hands-on” case studies. The workshop can benefit both new and experienced auditors alike. Attendees include both jurisdiction auditors and industry stakeholders.</a:t>
            </a:r>
          </a:p>
          <a:p>
            <a:r>
              <a:rPr lang="en-US" sz="2400" dirty="0"/>
              <a:t>ASSC – Workshop will be at the same time, same place.  Presentations will be given at each by the other committee.</a:t>
            </a:r>
          </a:p>
          <a:p>
            <a:r>
              <a:rPr lang="en-US" sz="2400" dirty="0"/>
              <a:t>February 13-15, 2018</a:t>
            </a:r>
          </a:p>
          <a:p>
            <a:r>
              <a:rPr lang="en-US" sz="2400" dirty="0"/>
              <a:t>Crowne Plaza San Marcos, Chandler AZ</a:t>
            </a:r>
          </a:p>
          <a:p>
            <a:endParaRPr lang="en-US" dirty="0"/>
          </a:p>
        </p:txBody>
      </p:sp>
      <p:sp>
        <p:nvSpPr>
          <p:cNvPr id="4" name="Title 3">
            <a:extLst>
              <a:ext uri="{FF2B5EF4-FFF2-40B4-BE49-F238E27FC236}">
                <a16:creationId xmlns:a16="http://schemas.microsoft.com/office/drawing/2014/main" xmlns="" id="{F6C27AE1-4A3D-4D20-B163-8E97AE926F8D}"/>
              </a:ext>
            </a:extLst>
          </p:cNvPr>
          <p:cNvSpPr>
            <a:spLocks noGrp="1"/>
          </p:cNvSpPr>
          <p:nvPr>
            <p:ph type="title"/>
          </p:nvPr>
        </p:nvSpPr>
        <p:spPr>
          <a:xfrm>
            <a:off x="457200" y="274638"/>
            <a:ext cx="8229600" cy="1477962"/>
          </a:xfrm>
        </p:spPr>
        <p:txBody>
          <a:bodyPr/>
          <a:lstStyle/>
          <a:p>
            <a:r>
              <a:rPr lang="en-US" b="1" dirty="0"/>
              <a:t>2018 IFTA/IRP AUDIT </a:t>
            </a:r>
            <a:br>
              <a:rPr lang="en-US" b="1" dirty="0"/>
            </a:br>
            <a:r>
              <a:rPr lang="en-US" b="1" dirty="0"/>
              <a:t>WORKSHOP</a:t>
            </a:r>
          </a:p>
        </p:txBody>
      </p:sp>
    </p:spTree>
    <p:extLst>
      <p:ext uri="{BB962C8B-B14F-4D97-AF65-F5344CB8AC3E}">
        <p14:creationId xmlns:p14="http://schemas.microsoft.com/office/powerpoint/2010/main" val="1539745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09600" y="1981200"/>
            <a:ext cx="8077200" cy="2133600"/>
          </a:xfrm>
        </p:spPr>
        <p:txBody>
          <a:bodyPr/>
          <a:lstStyle/>
          <a:p>
            <a:r>
              <a:rPr lang="en-US" sz="2800" dirty="0"/>
              <a:t>IFTA Attorney’s Section Steering Committee </a:t>
            </a:r>
          </a:p>
          <a:p>
            <a:r>
              <a:rPr lang="en-US" sz="2800" dirty="0"/>
              <a:t>Update </a:t>
            </a:r>
            <a:r>
              <a:rPr lang="en-US" sz="2800" dirty="0">
                <a:solidFill>
                  <a:prstClr val="black">
                    <a:tint val="75000"/>
                  </a:prstClr>
                </a:solidFill>
              </a:rPr>
              <a:t>Presented by</a:t>
            </a:r>
          </a:p>
          <a:p>
            <a:r>
              <a:rPr lang="en-US" sz="2800" dirty="0"/>
              <a:t>Paul Nilsen (WI), Chair</a:t>
            </a:r>
          </a:p>
          <a:p>
            <a:endParaRPr lang="en-US" dirty="0"/>
          </a:p>
        </p:txBody>
      </p:sp>
    </p:spTree>
    <p:extLst>
      <p:ext uri="{BB962C8B-B14F-4D97-AF65-F5344CB8AC3E}">
        <p14:creationId xmlns:p14="http://schemas.microsoft.com/office/powerpoint/2010/main" val="88740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1676400"/>
            <a:ext cx="8229600" cy="4648200"/>
          </a:xfrm>
        </p:spPr>
        <p:txBody>
          <a:bodyPr numCol="2"/>
          <a:lstStyle/>
          <a:p>
            <a:r>
              <a:rPr lang="en-US" sz="2400" dirty="0"/>
              <a:t>Paul Nilsen</a:t>
            </a:r>
            <a:r>
              <a:rPr lang="en-US" sz="1800" dirty="0"/>
              <a:t>, Chair</a:t>
            </a:r>
          </a:p>
          <a:p>
            <a:pPr marL="457200" lvl="1" indent="0">
              <a:buNone/>
            </a:pPr>
            <a:r>
              <a:rPr lang="en-US" sz="1800" dirty="0"/>
              <a:t>WI Dept. of Transportation</a:t>
            </a:r>
          </a:p>
          <a:p>
            <a:r>
              <a:rPr lang="en-US" sz="2400" dirty="0"/>
              <a:t>France Vandenberg</a:t>
            </a:r>
            <a:r>
              <a:rPr lang="en-US" sz="1800" dirty="0"/>
              <a:t>, Vice-Chair</a:t>
            </a:r>
          </a:p>
          <a:p>
            <a:pPr marL="457200" lvl="1" indent="0">
              <a:buNone/>
            </a:pPr>
            <a:r>
              <a:rPr lang="en-US" sz="1800" dirty="0"/>
              <a:t>ON Ministry of Finance</a:t>
            </a:r>
          </a:p>
          <a:p>
            <a:r>
              <a:rPr lang="en-US" sz="2400" dirty="0"/>
              <a:t>Ed Beaudette</a:t>
            </a:r>
          </a:p>
          <a:p>
            <a:pPr marL="457200" lvl="1" indent="0">
              <a:buNone/>
            </a:pPr>
            <a:r>
              <a:rPr lang="en-US" sz="1800" dirty="0"/>
              <a:t>MT Dept. Of Transportation</a:t>
            </a:r>
          </a:p>
          <a:p>
            <a:r>
              <a:rPr lang="en-US" sz="2400" dirty="0"/>
              <a:t>James Clark</a:t>
            </a:r>
          </a:p>
          <a:p>
            <a:pPr marL="457200" lvl="1" indent="0">
              <a:buNone/>
            </a:pPr>
            <a:r>
              <a:rPr lang="en-US" sz="1800" dirty="0"/>
              <a:t>IN Dept. of Revenue</a:t>
            </a:r>
          </a:p>
          <a:p>
            <a:r>
              <a:rPr lang="en-US" sz="2400" dirty="0"/>
              <a:t>James Cook</a:t>
            </a:r>
          </a:p>
          <a:p>
            <a:pPr marL="457200" lvl="1" indent="0">
              <a:buNone/>
            </a:pPr>
            <a:r>
              <a:rPr lang="en-US" sz="1800" dirty="0"/>
              <a:t>TX Comptroller of Public Accounts</a:t>
            </a:r>
          </a:p>
          <a:p>
            <a:r>
              <a:rPr lang="en-US" sz="2400" dirty="0"/>
              <a:t>Jack Frehafer</a:t>
            </a:r>
          </a:p>
          <a:p>
            <a:pPr marL="457200" lvl="1" indent="0">
              <a:buNone/>
            </a:pPr>
            <a:r>
              <a:rPr lang="en-US" sz="1800" dirty="0"/>
              <a:t>PA Dept. of Revenue</a:t>
            </a:r>
          </a:p>
          <a:p>
            <a:r>
              <a:rPr lang="en-US" sz="2400" dirty="0"/>
              <a:t>David </a:t>
            </a:r>
            <a:r>
              <a:rPr lang="en-US" sz="2400" dirty="0" err="1"/>
              <a:t>Poore</a:t>
            </a:r>
            <a:endParaRPr lang="en-US" sz="2400" dirty="0"/>
          </a:p>
          <a:p>
            <a:pPr marL="457200" lvl="1" indent="0">
              <a:buNone/>
            </a:pPr>
            <a:r>
              <a:rPr lang="en-US" sz="1800" dirty="0"/>
              <a:t>BC Ministry of Finance</a:t>
            </a:r>
          </a:p>
          <a:p>
            <a:r>
              <a:rPr lang="en-US" sz="2400" dirty="0"/>
              <a:t>Kevin Smith</a:t>
            </a:r>
          </a:p>
          <a:p>
            <a:pPr marL="457200" lvl="1" indent="0">
              <a:buNone/>
            </a:pPr>
            <a:r>
              <a:rPr lang="en-US" sz="1800" dirty="0"/>
              <a:t>CA Dept. of Tax and Fee Admin.</a:t>
            </a:r>
          </a:p>
          <a:p>
            <a:r>
              <a:rPr lang="en-US" sz="2400" dirty="0"/>
              <a:t>Clark Snelson</a:t>
            </a:r>
          </a:p>
          <a:p>
            <a:pPr marL="457200" lvl="1" indent="0">
              <a:buNone/>
            </a:pPr>
            <a:r>
              <a:rPr lang="en-US" sz="1800" dirty="0"/>
              <a:t>UT State Tax Commission</a:t>
            </a:r>
          </a:p>
          <a:p>
            <a:pPr lvl="1"/>
            <a:endParaRPr lang="en-US" sz="2000" dirty="0"/>
          </a:p>
          <a:p>
            <a:r>
              <a:rPr lang="en-US" sz="2400" dirty="0"/>
              <a:t>Board Liaisons</a:t>
            </a:r>
          </a:p>
          <a:p>
            <a:pPr marL="457200" lvl="1" indent="0">
              <a:buNone/>
            </a:pPr>
            <a:r>
              <a:rPr lang="en-US" sz="1800" dirty="0"/>
              <a:t>Stuart Zion (CO)</a:t>
            </a:r>
          </a:p>
          <a:p>
            <a:pPr marL="457200" lvl="1" indent="0">
              <a:buNone/>
            </a:pPr>
            <a:r>
              <a:rPr lang="en-US" sz="1800" dirty="0"/>
              <a:t>Antoinette </a:t>
            </a:r>
            <a:r>
              <a:rPr lang="en-US" sz="1800" dirty="0" err="1"/>
              <a:t>Tannous</a:t>
            </a:r>
            <a:r>
              <a:rPr lang="en-US" sz="1800" dirty="0"/>
              <a:t> (QC)</a:t>
            </a:r>
          </a:p>
          <a:p>
            <a:pPr marL="457200" lvl="1" indent="0">
              <a:buNone/>
            </a:pPr>
            <a:r>
              <a:rPr lang="en-US" sz="1800" dirty="0"/>
              <a:t>Chuck Ulm (MD)</a:t>
            </a:r>
          </a:p>
        </p:txBody>
      </p:sp>
      <p:sp>
        <p:nvSpPr>
          <p:cNvPr id="3" name="Title 2"/>
          <p:cNvSpPr>
            <a:spLocks noGrp="1"/>
          </p:cNvSpPr>
          <p:nvPr>
            <p:ph type="title"/>
          </p:nvPr>
        </p:nvSpPr>
        <p:spPr>
          <a:xfrm>
            <a:off x="1295400" y="381000"/>
            <a:ext cx="8153400" cy="1295400"/>
          </a:xfrm>
        </p:spPr>
        <p:txBody>
          <a:bodyPr/>
          <a:lstStyle/>
          <a:p>
            <a:r>
              <a:rPr lang="en-US" sz="3200" dirty="0"/>
              <a:t>Attorneys’ Section Steering Committee</a:t>
            </a:r>
            <a:br>
              <a:rPr lang="en-US" sz="3200" dirty="0"/>
            </a:br>
            <a:r>
              <a:rPr lang="en-US" sz="3200" dirty="0"/>
              <a:t>Members</a:t>
            </a:r>
          </a:p>
        </p:txBody>
      </p:sp>
    </p:spTree>
    <p:extLst>
      <p:ext uri="{BB962C8B-B14F-4D97-AF65-F5344CB8AC3E}">
        <p14:creationId xmlns:p14="http://schemas.microsoft.com/office/powerpoint/2010/main" val="4127300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1752600"/>
            <a:ext cx="8229600" cy="4357687"/>
          </a:xfrm>
        </p:spPr>
        <p:txBody>
          <a:bodyPr/>
          <a:lstStyle/>
          <a:p>
            <a:pPr algn="just"/>
            <a:r>
              <a:rPr lang="en-US" sz="2800" dirty="0"/>
              <a:t>“The purpose of the Section is to provide training for jurisdiction attorneys and to provide a forum to discuss and resolve potential areas of conflict involving legal issues.”</a:t>
            </a:r>
          </a:p>
          <a:p>
            <a:r>
              <a:rPr lang="en-US" sz="2800" dirty="0"/>
              <a:t>Established </a:t>
            </a:r>
            <a:r>
              <a:rPr lang="en-US" sz="2800"/>
              <a:t>April 1998, </a:t>
            </a:r>
            <a:r>
              <a:rPr lang="en-US" sz="2800" dirty="0"/>
              <a:t>as a </a:t>
            </a:r>
            <a:r>
              <a:rPr lang="en-US" sz="2800"/>
              <a:t>special committee</a:t>
            </a:r>
            <a:endParaRPr lang="en-US" sz="2800" dirty="0"/>
          </a:p>
          <a:p>
            <a:r>
              <a:rPr lang="en-US" sz="2800" dirty="0"/>
              <a:t>Responsibilities:</a:t>
            </a:r>
          </a:p>
          <a:p>
            <a:pPr lvl="1"/>
            <a:r>
              <a:rPr lang="en-US" sz="1800" dirty="0"/>
              <a:t>Training—familiarize attorneys with their IFTA responsibilities, provide CLE instruction for litigation support, forum to review ongoing issues and strategies</a:t>
            </a:r>
          </a:p>
          <a:p>
            <a:pPr lvl="1"/>
            <a:r>
              <a:rPr lang="en-US" sz="1800" dirty="0"/>
              <a:t>Facilitate cooperation between jurisdictions; informal conflict resolution</a:t>
            </a:r>
          </a:p>
          <a:p>
            <a:pPr lvl="1"/>
            <a:r>
              <a:rPr lang="en-US" sz="1800" dirty="0"/>
              <a:t>Review ballot proposals for legal implications</a:t>
            </a:r>
          </a:p>
        </p:txBody>
      </p:sp>
      <p:sp>
        <p:nvSpPr>
          <p:cNvPr id="3" name="Title 2"/>
          <p:cNvSpPr>
            <a:spLocks noGrp="1"/>
          </p:cNvSpPr>
          <p:nvPr>
            <p:ph type="title"/>
          </p:nvPr>
        </p:nvSpPr>
        <p:spPr>
          <a:xfrm>
            <a:off x="2057400" y="381000"/>
            <a:ext cx="6629400" cy="1036638"/>
          </a:xfrm>
        </p:spPr>
        <p:txBody>
          <a:bodyPr/>
          <a:lstStyle/>
          <a:p>
            <a:r>
              <a:rPr lang="en-US" sz="3200" dirty="0"/>
              <a:t>Attorneys’ Section Steering Committee</a:t>
            </a:r>
            <a:br>
              <a:rPr lang="en-US" sz="3200" dirty="0"/>
            </a:br>
            <a:r>
              <a:rPr lang="en-US" sz="3200" dirty="0"/>
              <a:t>Charter</a:t>
            </a:r>
          </a:p>
        </p:txBody>
      </p:sp>
    </p:spTree>
    <p:extLst>
      <p:ext uri="{BB962C8B-B14F-4D97-AF65-F5344CB8AC3E}">
        <p14:creationId xmlns:p14="http://schemas.microsoft.com/office/powerpoint/2010/main" val="1707351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Monthly conference calls</a:t>
            </a:r>
          </a:p>
          <a:p>
            <a:pPr lvl="1"/>
            <a:r>
              <a:rPr lang="en-US" dirty="0"/>
              <a:t>Caselaw updates</a:t>
            </a:r>
          </a:p>
          <a:p>
            <a:pPr lvl="1"/>
            <a:r>
              <a:rPr lang="en-US" dirty="0"/>
              <a:t>Regulatory and legislative updates</a:t>
            </a:r>
          </a:p>
          <a:p>
            <a:r>
              <a:rPr lang="en-US" dirty="0"/>
              <a:t>IFTA Ballot Reviews</a:t>
            </a:r>
          </a:p>
          <a:p>
            <a:r>
              <a:rPr lang="en-US" dirty="0"/>
              <a:t>Annual meeting</a:t>
            </a:r>
          </a:p>
          <a:p>
            <a:pPr lvl="1"/>
            <a:r>
              <a:rPr lang="en-US" dirty="0"/>
              <a:t>Educate attorneys and network</a:t>
            </a:r>
          </a:p>
          <a:p>
            <a:pPr lvl="1"/>
            <a:r>
              <a:rPr lang="en-US" dirty="0"/>
              <a:t>Next meeting: Feb. 13-14, 2018, with Audit Committee</a:t>
            </a:r>
          </a:p>
        </p:txBody>
      </p:sp>
      <p:sp>
        <p:nvSpPr>
          <p:cNvPr id="3" name="Title 2"/>
          <p:cNvSpPr>
            <a:spLocks noGrp="1"/>
          </p:cNvSpPr>
          <p:nvPr>
            <p:ph type="title"/>
          </p:nvPr>
        </p:nvSpPr>
        <p:spPr>
          <a:xfrm>
            <a:off x="2057400" y="381000"/>
            <a:ext cx="6629400" cy="1295400"/>
          </a:xfrm>
        </p:spPr>
        <p:txBody>
          <a:bodyPr/>
          <a:lstStyle/>
          <a:p>
            <a:r>
              <a:rPr lang="en-US" sz="3200" dirty="0"/>
              <a:t>Attorneys’ Section Steering Committee</a:t>
            </a:r>
            <a:br>
              <a:rPr lang="en-US" sz="3200" dirty="0"/>
            </a:br>
            <a:r>
              <a:rPr lang="en-US" sz="3200" dirty="0"/>
              <a:t>Activities</a:t>
            </a:r>
          </a:p>
        </p:txBody>
      </p:sp>
    </p:spTree>
    <p:extLst>
      <p:ext uri="{BB962C8B-B14F-4D97-AF65-F5344CB8AC3E}">
        <p14:creationId xmlns:p14="http://schemas.microsoft.com/office/powerpoint/2010/main" val="224999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en-CA" b="1" dirty="0"/>
              <a:t>IFTA CAC Membership</a:t>
            </a:r>
          </a:p>
        </p:txBody>
      </p:sp>
      <p:pic>
        <p:nvPicPr>
          <p:cNvPr id="1028"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828801"/>
            <a:ext cx="6705600" cy="3490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mf1788\AppData\Local\Microsoft\Windows\Temporary Internet Files\Content.IE5\WQ6FM8N7\volunteers-needed[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419600"/>
            <a:ext cx="19050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23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CA" dirty="0">
                <a:solidFill>
                  <a:prstClr val="black"/>
                </a:solidFill>
              </a:rPr>
              <a:t>Provides technical guidance on the components of the IFTA, Inc. Clearinghouse. </a:t>
            </a:r>
          </a:p>
          <a:p>
            <a:pPr lvl="0"/>
            <a:r>
              <a:rPr lang="en-CA" dirty="0">
                <a:solidFill>
                  <a:prstClr val="black"/>
                </a:solidFill>
              </a:rPr>
              <a:t>Ensures that there is consistency, quality and timeliness of submitted data. </a:t>
            </a:r>
          </a:p>
          <a:p>
            <a:pPr lvl="0"/>
            <a:r>
              <a:rPr lang="en-CA" dirty="0">
                <a:solidFill>
                  <a:prstClr val="black"/>
                </a:solidFill>
              </a:rPr>
              <a:t>Advises the IFTA, Inc. Board and CEO of IFTA, Inc. on the operation of the Clearinghouse. </a:t>
            </a:r>
          </a:p>
          <a:p>
            <a:pPr lvl="0"/>
            <a:r>
              <a:rPr lang="en-CA" dirty="0">
                <a:solidFill>
                  <a:prstClr val="black"/>
                </a:solidFill>
              </a:rPr>
              <a:t>Works to enhance membership accessibility and usage.</a:t>
            </a:r>
          </a:p>
          <a:p>
            <a:endParaRPr lang="en-CA" dirty="0"/>
          </a:p>
        </p:txBody>
      </p:sp>
      <p:sp>
        <p:nvSpPr>
          <p:cNvPr id="3" name="Title 2"/>
          <p:cNvSpPr>
            <a:spLocks noGrp="1"/>
          </p:cNvSpPr>
          <p:nvPr>
            <p:ph type="title"/>
          </p:nvPr>
        </p:nvSpPr>
        <p:spPr/>
        <p:txBody>
          <a:bodyPr/>
          <a:lstStyle/>
          <a:p>
            <a:pPr algn="r"/>
            <a:r>
              <a:rPr lang="en-US" b="1" dirty="0"/>
              <a:t>IFTA CAC Purpose</a:t>
            </a:r>
            <a:endParaRPr lang="en-CA" b="1" dirty="0"/>
          </a:p>
        </p:txBody>
      </p:sp>
    </p:spTree>
    <p:extLst>
      <p:ext uri="{BB962C8B-B14F-4D97-AF65-F5344CB8AC3E}">
        <p14:creationId xmlns:p14="http://schemas.microsoft.com/office/powerpoint/2010/main" val="3978728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144963"/>
          </a:xfrm>
        </p:spPr>
        <p:txBody>
          <a:bodyPr/>
          <a:lstStyle/>
          <a:p>
            <a:r>
              <a:rPr lang="en-US" sz="3100" dirty="0"/>
              <a:t>Face-to-Face Meeting</a:t>
            </a:r>
          </a:p>
          <a:p>
            <a:endParaRPr lang="en-US" sz="3100" dirty="0"/>
          </a:p>
          <a:p>
            <a:r>
              <a:rPr lang="en-US" sz="3100" dirty="0"/>
              <a:t>Best Practices Guide: Demographic/Transmittal</a:t>
            </a:r>
          </a:p>
          <a:p>
            <a:endParaRPr lang="en-US" sz="3100" dirty="0"/>
          </a:p>
          <a:p>
            <a:r>
              <a:rPr lang="en-US" sz="3100" dirty="0"/>
              <a:t>Quality Control</a:t>
            </a:r>
          </a:p>
          <a:p>
            <a:endParaRPr lang="en-US" sz="3100" dirty="0"/>
          </a:p>
          <a:p>
            <a:r>
              <a:rPr lang="en-US" sz="3100" dirty="0"/>
              <a:t>Jurisdiction Contact</a:t>
            </a:r>
            <a:endParaRPr lang="en-CA" sz="3100" dirty="0"/>
          </a:p>
        </p:txBody>
      </p:sp>
      <p:sp>
        <p:nvSpPr>
          <p:cNvPr id="3" name="Title 2"/>
          <p:cNvSpPr>
            <a:spLocks noGrp="1"/>
          </p:cNvSpPr>
          <p:nvPr>
            <p:ph type="title"/>
          </p:nvPr>
        </p:nvSpPr>
        <p:spPr/>
        <p:txBody>
          <a:bodyPr/>
          <a:lstStyle/>
          <a:p>
            <a:pPr algn="r"/>
            <a:r>
              <a:rPr lang="en-US" b="1" dirty="0"/>
              <a:t>IFTA CAC Update</a:t>
            </a:r>
            <a:r>
              <a:rPr lang="en-US" dirty="0"/>
              <a:t> </a:t>
            </a:r>
            <a:endParaRPr lang="en-CA" dirty="0"/>
          </a:p>
        </p:txBody>
      </p:sp>
      <p:pic>
        <p:nvPicPr>
          <p:cNvPr id="1026" name="Picture 2" descr="C:\Users\MF1788\AppData\Local\Microsoft\Windows\Temporary Internet Files\Content.IE5\9TOSC5KM\AdobePresenterUpdat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657600"/>
            <a:ext cx="2157984" cy="2164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44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CAC Charter Review/Update</a:t>
            </a:r>
          </a:p>
          <a:p>
            <a:endParaRPr lang="en-US" dirty="0"/>
          </a:p>
          <a:p>
            <a:r>
              <a:rPr lang="en-US" dirty="0"/>
              <a:t>Clearinghouse Access/Usage</a:t>
            </a:r>
          </a:p>
          <a:p>
            <a:endParaRPr lang="en-US" dirty="0"/>
          </a:p>
          <a:p>
            <a:r>
              <a:rPr lang="en-US" dirty="0"/>
              <a:t>Webinar</a:t>
            </a:r>
            <a:endParaRPr lang="en-CA" dirty="0"/>
          </a:p>
        </p:txBody>
      </p:sp>
      <p:sp>
        <p:nvSpPr>
          <p:cNvPr id="3" name="Title 2"/>
          <p:cNvSpPr>
            <a:spLocks noGrp="1"/>
          </p:cNvSpPr>
          <p:nvPr>
            <p:ph type="title"/>
          </p:nvPr>
        </p:nvSpPr>
        <p:spPr/>
        <p:txBody>
          <a:bodyPr/>
          <a:lstStyle/>
          <a:p>
            <a:pPr algn="r"/>
            <a:r>
              <a:rPr lang="en-US" dirty="0"/>
              <a:t>       </a:t>
            </a:r>
            <a:r>
              <a:rPr lang="en-US" b="1" dirty="0"/>
              <a:t>IFTA CAC Future Initiatives</a:t>
            </a:r>
            <a:endParaRPr lang="en-CA" b="1" dirty="0"/>
          </a:p>
        </p:txBody>
      </p:sp>
      <p:pic>
        <p:nvPicPr>
          <p:cNvPr id="2053" name="Picture 5" descr="C:\Users\MF1788\AppData\Local\Microsoft\Windows\Temporary Internet Files\Content.IE5\V1QMLJMW\Whats-nex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276600"/>
            <a:ext cx="29718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16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en-CA" b="1" dirty="0"/>
              <a:t>IFTA CAC Information</a:t>
            </a:r>
          </a:p>
        </p:txBody>
      </p:sp>
      <p:pic>
        <p:nvPicPr>
          <p:cNvPr id="4"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6653" y="1981200"/>
            <a:ext cx="682752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1219200" y="3810000"/>
            <a:ext cx="609600" cy="829270"/>
          </a:xfrm>
          <a:prstGeom prst="straightConnector1">
            <a:avLst/>
          </a:prstGeom>
          <a:ln>
            <a:solidFill>
              <a:srgbClr val="00B050"/>
            </a:solidFill>
            <a:tailEnd type="arrow"/>
          </a:ln>
        </p:spPr>
        <p:style>
          <a:lnRef idx="3">
            <a:schemeClr val="accent3"/>
          </a:lnRef>
          <a:fillRef idx="0">
            <a:schemeClr val="accent3"/>
          </a:fillRef>
          <a:effectRef idx="2">
            <a:schemeClr val="accent3"/>
          </a:effectRef>
          <a:fontRef idx="minor">
            <a:schemeClr val="tx1"/>
          </a:fontRef>
        </p:style>
      </p:cxnSp>
      <p:cxnSp>
        <p:nvCxnSpPr>
          <p:cNvPr id="6" name="Straight Arrow Connector 5"/>
          <p:cNvCxnSpPr/>
          <p:nvPr/>
        </p:nvCxnSpPr>
        <p:spPr>
          <a:xfrm>
            <a:off x="3124200" y="1828800"/>
            <a:ext cx="609600" cy="829270"/>
          </a:xfrm>
          <a:prstGeom prst="straightConnector1">
            <a:avLst/>
          </a:prstGeom>
          <a:ln>
            <a:solidFill>
              <a:srgbClr val="00B050"/>
            </a:solidFill>
            <a:tailEnd type="arrow"/>
          </a:ln>
        </p:spPr>
        <p:style>
          <a:lnRef idx="3">
            <a:schemeClr val="accent3"/>
          </a:lnRef>
          <a:fillRef idx="0">
            <a:schemeClr val="accent3"/>
          </a:fillRef>
          <a:effectRef idx="2">
            <a:schemeClr val="accent3"/>
          </a:effectRef>
          <a:fontRef idx="minor">
            <a:schemeClr val="tx1"/>
          </a:fontRef>
        </p:style>
      </p:cxn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143000"/>
            <a:ext cx="427990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74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en-CA" b="1" dirty="0"/>
              <a:t>IFTA CAC Information</a:t>
            </a:r>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2057400"/>
            <a:ext cx="73152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143000"/>
            <a:ext cx="427990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a:off x="6096000" y="3124200"/>
            <a:ext cx="1524000" cy="2286000"/>
          </a:xfrm>
          <a:prstGeom prst="straightConnector1">
            <a:avLst/>
          </a:prstGeom>
          <a:ln>
            <a:solidFill>
              <a:srgbClr val="00B050"/>
            </a:solidFill>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10184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2362200"/>
            <a:ext cx="6400800" cy="1752600"/>
          </a:xfrm>
        </p:spPr>
        <p:txBody>
          <a:bodyPr/>
          <a:lstStyle/>
          <a:p>
            <a:r>
              <a:rPr lang="en-US" dirty="0"/>
              <a:t>IFTA Audit Committee Update</a:t>
            </a:r>
          </a:p>
          <a:p>
            <a:r>
              <a:rPr lang="en-US" dirty="0">
                <a:solidFill>
                  <a:prstClr val="black">
                    <a:tint val="75000"/>
                  </a:prstClr>
                </a:solidFill>
              </a:rPr>
              <a:t>Presented by</a:t>
            </a:r>
          </a:p>
          <a:p>
            <a:r>
              <a:rPr lang="en-US" dirty="0"/>
              <a:t>Helen Varcoe (MT), Chair</a:t>
            </a:r>
          </a:p>
          <a:p>
            <a:endParaRPr lang="en-US" dirty="0"/>
          </a:p>
        </p:txBody>
      </p:sp>
    </p:spTree>
    <p:extLst>
      <p:ext uri="{BB962C8B-B14F-4D97-AF65-F5344CB8AC3E}">
        <p14:creationId xmlns:p14="http://schemas.microsoft.com/office/powerpoint/2010/main" val="2665973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b="1" u="sng" dirty="0"/>
              <a:t>Audit Committee Members:</a:t>
            </a:r>
          </a:p>
          <a:p>
            <a:r>
              <a:rPr lang="en-US" sz="1800" dirty="0">
                <a:cs typeface="Arial" panose="020B0604020202020204" pitchFamily="34" charset="0"/>
              </a:rPr>
              <a:t>Helen Varcoe, Chair, MT		Beth Duda Vice Chair, AZ</a:t>
            </a:r>
          </a:p>
          <a:p>
            <a:r>
              <a:rPr lang="en-US" sz="1800" dirty="0">
                <a:cs typeface="Arial" panose="020B0604020202020204" pitchFamily="34" charset="0"/>
              </a:rPr>
              <a:t>Dave Nicholson, Ex-Officio, OK	Kelly Heaton, AR</a:t>
            </a:r>
          </a:p>
          <a:p>
            <a:r>
              <a:rPr lang="en-US" sz="1800" dirty="0">
                <a:cs typeface="Arial" panose="020B0604020202020204" pitchFamily="34" charset="0"/>
              </a:rPr>
              <a:t>Bob Gattinella, RI		Jimmy Tompkins, AL</a:t>
            </a:r>
          </a:p>
          <a:p>
            <a:r>
              <a:rPr lang="en-US" sz="1800" dirty="0">
                <a:cs typeface="Arial" panose="020B0604020202020204" pitchFamily="34" charset="0"/>
              </a:rPr>
              <a:t>Joel Foreman, NE		Lynden Landholm, KS</a:t>
            </a:r>
          </a:p>
          <a:p>
            <a:r>
              <a:rPr lang="en-US" sz="1800" dirty="0">
                <a:cs typeface="Arial" panose="020B0604020202020204" pitchFamily="34" charset="0"/>
              </a:rPr>
              <a:t>Kristie Zanis, NH		Marsha Douglas Roy, QC</a:t>
            </a:r>
          </a:p>
          <a:p>
            <a:r>
              <a:rPr lang="en-US" sz="1800" dirty="0">
                <a:cs typeface="Arial" panose="020B0604020202020204" pitchFamily="34" charset="0"/>
              </a:rPr>
              <a:t>Betsy McCabe, NV		Bille Pierson, ID</a:t>
            </a:r>
          </a:p>
          <a:p>
            <a:r>
              <a:rPr lang="en-US" sz="1800" dirty="0">
                <a:cs typeface="Arial" panose="020B0604020202020204" pitchFamily="34" charset="0"/>
              </a:rPr>
              <a:t> </a:t>
            </a:r>
            <a:r>
              <a:rPr lang="en-US" sz="1800" b="1" u="sng" dirty="0">
                <a:cs typeface="Arial" panose="020B0604020202020204" pitchFamily="34" charset="0"/>
              </a:rPr>
              <a:t>Board Liaisons:</a:t>
            </a:r>
            <a:r>
              <a:rPr lang="en-US" sz="1800" dirty="0">
                <a:cs typeface="Arial" panose="020B0604020202020204" pitchFamily="34" charset="0"/>
              </a:rPr>
              <a:t>			</a:t>
            </a:r>
            <a:r>
              <a:rPr lang="en-US" sz="1800" b="1" u="sng" dirty="0">
                <a:cs typeface="Arial" panose="020B0604020202020204" pitchFamily="34" charset="0"/>
              </a:rPr>
              <a:t>IFTA Inc., Advisors:</a:t>
            </a:r>
            <a:endParaRPr lang="en-US" sz="1800" dirty="0">
              <a:cs typeface="Arial" panose="020B0604020202020204" pitchFamily="34" charset="0"/>
            </a:endParaRPr>
          </a:p>
          <a:p>
            <a:r>
              <a:rPr lang="en-US" sz="1800" dirty="0">
                <a:cs typeface="Arial" panose="020B0604020202020204" pitchFamily="34" charset="0"/>
              </a:rPr>
              <a:t>Steve Nutter, VA		Debbie Meise</a:t>
            </a:r>
          </a:p>
          <a:p>
            <a:r>
              <a:rPr lang="en-US" sz="1800" dirty="0">
                <a:cs typeface="Arial" panose="020B0604020202020204" pitchFamily="34" charset="0"/>
              </a:rPr>
              <a:t>Joy Prenger, MO		Tammy Trinker</a:t>
            </a:r>
          </a:p>
          <a:p>
            <a:r>
              <a:rPr lang="en-US" sz="1800" dirty="0">
                <a:cs typeface="Arial" panose="020B0604020202020204" pitchFamily="34" charset="0"/>
              </a:rPr>
              <a:t>Rick LaRose, CT</a:t>
            </a:r>
          </a:p>
          <a:p>
            <a:endParaRPr lang="en-US" sz="1800"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1981200" y="274638"/>
            <a:ext cx="6705600" cy="1143000"/>
          </a:xfrm>
        </p:spPr>
        <p:txBody>
          <a:bodyPr/>
          <a:lstStyle/>
          <a:p>
            <a:r>
              <a:rPr lang="en-US" b="1" dirty="0"/>
              <a:t>AUDIT COMMITTEE</a:t>
            </a:r>
          </a:p>
        </p:txBody>
      </p:sp>
    </p:spTree>
    <p:extLst>
      <p:ext uri="{BB962C8B-B14F-4D97-AF65-F5344CB8AC3E}">
        <p14:creationId xmlns:p14="http://schemas.microsoft.com/office/powerpoint/2010/main" val="3423399455"/>
      </p:ext>
    </p:extLst>
  </p:cSld>
  <p:clrMapOvr>
    <a:masterClrMapping/>
  </p:clrMapOvr>
</p:sld>
</file>

<file path=ppt/theme/theme1.xml><?xml version="1.0" encoding="utf-8"?>
<a:theme xmlns:a="http://schemas.openxmlformats.org/drawingml/2006/main" name="IFTA ABM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777</Words>
  <Application>Microsoft Office PowerPoint</Application>
  <PresentationFormat>On-screen Show (4:3)</PresentationFormat>
  <Paragraphs>117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IFTA ABM 2016</vt:lpstr>
      <vt:lpstr>Presented by Ron Hester, CAC Chair </vt:lpstr>
      <vt:lpstr>IFTA CAC Membership</vt:lpstr>
      <vt:lpstr>IFTA CAC Purpose</vt:lpstr>
      <vt:lpstr>IFTA CAC Update </vt:lpstr>
      <vt:lpstr>       IFTA CAC Future Initiatives</vt:lpstr>
      <vt:lpstr>IFTA CAC Information</vt:lpstr>
      <vt:lpstr>IFTA CAC Information</vt:lpstr>
      <vt:lpstr>PowerPoint Presentation</vt:lpstr>
      <vt:lpstr>AUDIT COMMITTEE</vt:lpstr>
      <vt:lpstr>AUTHORITY AND PURPOSE: </vt:lpstr>
      <vt:lpstr>COMMITTEE RESPONSIBILITIES:</vt:lpstr>
      <vt:lpstr>BALLOT REMINDER</vt:lpstr>
      <vt:lpstr>BEST PRACTICES GUIDE</vt:lpstr>
      <vt:lpstr>2018 IFTA/IRP AUDIT  WORKSHOP</vt:lpstr>
      <vt:lpstr>PowerPoint Presentation</vt:lpstr>
      <vt:lpstr>Attorneys’ Section Steering Committee Members</vt:lpstr>
      <vt:lpstr>Attorneys’ Section Steering Committee Charter</vt:lpstr>
      <vt:lpstr>Attorneys’ Section Steering Committee 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Lonette Turner</dc:creator>
  <cp:lastModifiedBy>Lonette Turner</cp:lastModifiedBy>
  <cp:revision>44</cp:revision>
  <cp:lastPrinted>2017-07-27T12:22:09Z</cp:lastPrinted>
  <dcterms:created xsi:type="dcterms:W3CDTF">2016-07-21T22:27:59Z</dcterms:created>
  <dcterms:modified xsi:type="dcterms:W3CDTF">2017-08-08T16:53:37Z</dcterms:modified>
</cp:coreProperties>
</file>